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Arimo" panose="020B0604020202020204" charset="0"/>
      <p:regular r:id="rId9"/>
    </p:embeddedFont>
    <p:embeddedFont>
      <p:font typeface="Outfit Extra Bold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453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279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Understanding YouTube Trends in France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856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dataset contains 40,725 rows of trending YouTube videos in France.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70367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analyzed metrics like views, likes, dislikes, comment counts, and categories.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8463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goal was to understand what makes a video trend, how long they stay trending, and which categories perform best.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20351" y="5920740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"The French YouTube landscape seemed diverse, with a wide variety of content types and engagement patterns."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665589"/>
            <a:ext cx="30480" cy="1236107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C8B3F2-1241-2093-560C-46E3EE0242F9}"/>
              </a:ext>
            </a:extLst>
          </p:cNvPr>
          <p:cNvSpPr/>
          <p:nvPr/>
        </p:nvSpPr>
        <p:spPr>
          <a:xfrm>
            <a:off x="12511669" y="7582829"/>
            <a:ext cx="2096429" cy="646771"/>
          </a:xfrm>
          <a:prstGeom prst="rect">
            <a:avLst/>
          </a:prstGeom>
          <a:solidFill>
            <a:srgbClr val="F0F0F6"/>
          </a:solidFill>
          <a:ln>
            <a:solidFill>
              <a:srgbClr val="F0F0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0818"/>
            <a:ext cx="86310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Patterns, Anomalies &amp; Questions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32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is where we point out findings or surprises: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20960"/>
            <a:ext cx="13042821" cy="121920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5" name="Shape 3"/>
          <p:cNvSpPr/>
          <p:nvPr/>
        </p:nvSpPr>
        <p:spPr>
          <a:xfrm>
            <a:off x="6974979" y="261127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5E4CE6"/>
          </a:solidFill>
          <a:ln/>
        </p:spPr>
      </p:sp>
      <p:sp>
        <p:nvSpPr>
          <p:cNvPr id="6" name="Text 4"/>
          <p:cNvSpPr/>
          <p:nvPr/>
        </p:nvSpPr>
        <p:spPr>
          <a:xfrm>
            <a:off x="7179052" y="278141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5184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Category Imbalance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4008834"/>
            <a:ext cx="125282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few categories dominated trending content — like Entertainment, Music, and News &amp; Politics.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51084" y="4507825"/>
            <a:ext cx="125282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Some categories like Science &amp; Tech or How-to &amp; Style rarely trended.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4681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Story Angle: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133951" y="6417826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"While YouTube offers a platform for diverse content, we found that French viewers mostly engaged with entertainment-heavy genres — raising questions about discoverability and content diversity."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6162675"/>
            <a:ext cx="30480" cy="1236107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41FECD-3229-D9FB-F1E0-FC00AD9B89C1}"/>
              </a:ext>
            </a:extLst>
          </p:cNvPr>
          <p:cNvSpPr/>
          <p:nvPr/>
        </p:nvSpPr>
        <p:spPr>
          <a:xfrm>
            <a:off x="12511669" y="7582829"/>
            <a:ext cx="2096429" cy="646771"/>
          </a:xfrm>
          <a:prstGeom prst="rect">
            <a:avLst/>
          </a:prstGeom>
          <a:solidFill>
            <a:srgbClr val="F0F0F6"/>
          </a:solidFill>
          <a:ln>
            <a:solidFill>
              <a:srgbClr val="F0F0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01510"/>
            <a:ext cx="61782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High Views ≠ High Likes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5045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Some videos with millions of views had relatively low engagement (likes/comments).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63140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Possible cause: Clickbait thumbnails or titles?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3344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Story Angle: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33951" y="5284113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"Not all viral videos are loved. A pattern emerged where some of the most-viewed videos had poor like ratios — suggesting viral reach doesn’t always reflect content quality."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5028962"/>
            <a:ext cx="30480" cy="1599009"/>
          </a:xfrm>
          <a:prstGeom prst="rect">
            <a:avLst/>
          </a:prstGeom>
          <a:solidFill>
            <a:srgbClr val="5E4CE6"/>
          </a:solidFill>
          <a:ln/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1114"/>
            <a:ext cx="72103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Trending Duration vs Views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53521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5875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No clear correlation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078010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Between how long a video trends and its total views.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2453521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35875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Fast Spike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078010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Some videos trend for 1–2 days but spike in views fast.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2453521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35875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Longer Plateau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078010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Others stay longer but plateau.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370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Story Angle: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133951" y="6320433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"Going viral fast may not need a long trending period — timing and category seemed more important than staying power."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793790" y="6065282"/>
            <a:ext cx="30480" cy="873204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F10498-E03F-036B-898D-1E8018FD8F34}"/>
              </a:ext>
            </a:extLst>
          </p:cNvPr>
          <p:cNvSpPr/>
          <p:nvPr/>
        </p:nvSpPr>
        <p:spPr>
          <a:xfrm>
            <a:off x="12511669" y="7582829"/>
            <a:ext cx="2096429" cy="646771"/>
          </a:xfrm>
          <a:prstGeom prst="rect">
            <a:avLst/>
          </a:prstGeom>
          <a:solidFill>
            <a:srgbClr val="F0F0F6"/>
          </a:solidFill>
          <a:ln>
            <a:solidFill>
              <a:srgbClr val="F0F0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8993" y="407789"/>
            <a:ext cx="5331738" cy="463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Title Sentiment &amp; Performance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1210370" y="1847969"/>
            <a:ext cx="4811289" cy="877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Sentiment analysis of titles showed that </a:t>
            </a:r>
          </a:p>
          <a:p>
            <a:pPr marL="0" indent="0" algn="l">
              <a:lnSpc>
                <a:spcPts val="1850"/>
              </a:lnSpc>
              <a:buNone/>
            </a:pPr>
            <a:endParaRPr lang="en-US" sz="200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neutral or slightly positive tones dominate.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210370" y="3992693"/>
            <a:ext cx="4388702" cy="877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Negative or emotionally charged titles</a:t>
            </a:r>
          </a:p>
          <a:p>
            <a:pPr marL="0" indent="0" algn="l">
              <a:lnSpc>
                <a:spcPts val="1850"/>
              </a:lnSpc>
              <a:buNone/>
            </a:pPr>
            <a:endParaRPr lang="en-US" sz="90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had higher comment counts.</a:t>
            </a:r>
            <a:endParaRPr lang="en-US" sz="2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661" y="807124"/>
            <a:ext cx="6615351" cy="661535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18993" y="8264962"/>
            <a:ext cx="1853684" cy="231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Story Angle: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41402" y="8885873"/>
            <a:ext cx="13370004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"Videos with emotionally charged titles, especially negative or controversial ones, drove more discussion — highlighting how emotion affects engagement."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518993" y="8719066"/>
            <a:ext cx="15240" cy="570905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14525F-99B4-42E5-2D40-392ABAABB6D3}"/>
              </a:ext>
            </a:extLst>
          </p:cNvPr>
          <p:cNvSpPr/>
          <p:nvPr/>
        </p:nvSpPr>
        <p:spPr>
          <a:xfrm>
            <a:off x="12511669" y="7582829"/>
            <a:ext cx="2096429" cy="646771"/>
          </a:xfrm>
          <a:prstGeom prst="rect">
            <a:avLst/>
          </a:prstGeom>
          <a:solidFill>
            <a:srgbClr val="F0F0F6"/>
          </a:solidFill>
          <a:ln>
            <a:solidFill>
              <a:srgbClr val="F0F0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53408"/>
            <a:ext cx="78378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What Can Be Done With This?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1581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Content creators can optimize for trending categories but consider underserved ones for niche engagement.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5801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Brands/marketers should track engagement ratios — not just views — to assess true performance.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002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YouTube France might promote more diversity by adjusting how content in underrepresented categories is surfaced.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424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Building a dashboard or predictive model to flag likely-to-trend videos can bring massive business value.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45474"/>
            <a:ext cx="47490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Final Message for Storytelling Slide: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33951" y="5695117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"Trending videos in France tell a story of entertainment dominance, emotional triggers, and rapid spikes in visibility. But beneath the views lie insights about quality, timing, and audience behavior — the real keys to cracking the YouTube algorithm."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5439966"/>
            <a:ext cx="30480" cy="1236107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619C7A-5077-8809-1F99-A19A6A1899D2}"/>
              </a:ext>
            </a:extLst>
          </p:cNvPr>
          <p:cNvSpPr/>
          <p:nvPr/>
        </p:nvSpPr>
        <p:spPr>
          <a:xfrm>
            <a:off x="12511669" y="7582829"/>
            <a:ext cx="2096429" cy="646771"/>
          </a:xfrm>
          <a:prstGeom prst="rect">
            <a:avLst/>
          </a:prstGeom>
          <a:solidFill>
            <a:srgbClr val="F0F0F6"/>
          </a:solidFill>
          <a:ln>
            <a:solidFill>
              <a:srgbClr val="F0F0F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464</Words>
  <Application>Microsoft Office PowerPoint</Application>
  <PresentationFormat>Custom</PresentationFormat>
  <Paragraphs>49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Arimo</vt:lpstr>
      <vt:lpstr>Outfit Extra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BL REYAZULLA KHAN</cp:lastModifiedBy>
  <cp:revision>3</cp:revision>
  <dcterms:created xsi:type="dcterms:W3CDTF">2025-07-22T14:56:34Z</dcterms:created>
  <dcterms:modified xsi:type="dcterms:W3CDTF">2025-07-22T15:07:42Z</dcterms:modified>
</cp:coreProperties>
</file>